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6" d="100"/>
          <a:sy n="86" d="100"/>
        </p:scale>
        <p:origin x="-952" y="-11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171488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FC49CD-2CAF-42B0-B756-BB980B0EEB5B}" type="datetimeFigureOut">
              <a:rPr lang="en-US" smtClean="0"/>
              <a:t>2015-05-29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769729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82797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488336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8142818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291620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1581875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8827204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372099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266837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36743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BFC49CD-2CAF-42B0-B756-BB980B0EEB5B}" type="datetimeFigureOut">
              <a:rPr lang="en-US" smtClean="0"/>
              <a:t>2015-05-29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08808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BFC49CD-2CAF-42B0-B756-BB980B0EEB5B}" type="datetimeFigureOut">
              <a:rPr lang="en-US" smtClean="0"/>
              <a:t>2015-05-29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831845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528416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692749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2BFC49CD-2CAF-42B0-B756-BB980B0EEB5B}" type="datetimeFigureOut">
              <a:rPr lang="en-US" smtClean="0"/>
              <a:t>2015-05-29</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317628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FC49CD-2CAF-42B0-B756-BB980B0EEB5B}" type="datetimeFigureOut">
              <a:rPr lang="en-US" smtClean="0"/>
              <a:t>2015-05-29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335618598"/>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3.png"/><Relationship Id="rId21" Type="http://schemas.openxmlformats.org/officeDocument/2006/relationships/image" Target="../media/image4.png"/><Relationship Id="rId22" Type="http://schemas.openxmlformats.org/officeDocument/2006/relationships/image" Target="../media/image5.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BFC49CD-2CAF-42B0-B756-BB980B0EEB5B}" type="datetimeFigureOut">
              <a:rPr lang="en-US" smtClean="0"/>
              <a:t>2015-05-29</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FE261EC-5891-4FA6-A922-93FB3DC7DE35}" type="slidenum">
              <a:rPr lang="en-US" smtClean="0"/>
              <a:t>‹#›</a:t>
            </a:fld>
            <a:endParaRPr lang="en-US"/>
          </a:p>
        </p:txBody>
      </p:sp>
    </p:spTree>
    <p:extLst>
      <p:ext uri="{BB962C8B-B14F-4D97-AF65-F5344CB8AC3E}">
        <p14:creationId xmlns:p14="http://schemas.microsoft.com/office/powerpoint/2010/main" val="63617823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South_Pacific_Ocean" TargetMode="External"/><Relationship Id="rId4" Type="http://schemas.openxmlformats.org/officeDocument/2006/relationships/hyperlink" Target="http://en.wikipedia.org/wiki/Decapoda" TargetMode="External"/><Relationship Id="rId5" Type="http://schemas.openxmlformats.org/officeDocument/2006/relationships/hyperlink" Target="http://en.wikipedia.org/wiki/Setae" TargetMode="External"/><Relationship Id="rId6" Type="http://schemas.openxmlformats.org/officeDocument/2006/relationships/hyperlink" Target="http://en.wikipedia.org/wiki/Pereiopod" TargetMode="External"/><Relationship Id="rId7" Type="http://schemas.openxmlformats.org/officeDocument/2006/relationships/hyperlink" Target="http://en.wikipedia.org/wiki/Thorax" TargetMode="External"/><Relationship Id="rId8" Type="http://schemas.openxmlformats.org/officeDocument/2006/relationships/hyperlink" Target="http://en.wikipedia.org/wiki/Claw" TargetMode="External"/><Relationship Id="rId9" Type="http://schemas.openxmlformats.org/officeDocument/2006/relationships/hyperlink" Target="http://en.wikipedia.org/wiki/Yeti" TargetMode="External"/><Relationship Id="rId10"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hyperlink" Target="http://en.wikipedia.org/wiki/Crustacean" TargetMode="External"/></Relationships>
</file>

<file path=ppt/slides/_rels/slide6.xml.rels><?xml version="1.0" encoding="UTF-8" standalone="yes"?>
<Relationships xmlns="http://schemas.openxmlformats.org/package/2006/relationships"><Relationship Id="rId9" Type="http://schemas.openxmlformats.org/officeDocument/2006/relationships/hyperlink" Target="http://en.wikipedia.org/wiki/Continental_shelf" TargetMode="External"/><Relationship Id="rId20" Type="http://schemas.openxmlformats.org/officeDocument/2006/relationships/image" Target="../media/image9.png"/><Relationship Id="rId10" Type="http://schemas.openxmlformats.org/officeDocument/2006/relationships/hyperlink" Target="http://en.wikipedia.org/wiki/Continental_slope" TargetMode="External"/><Relationship Id="rId11" Type="http://schemas.openxmlformats.org/officeDocument/2006/relationships/hyperlink" Target="http://en.wikipedia.org/wiki/Suruga_Bay" TargetMode="External"/><Relationship Id="rId12" Type="http://schemas.openxmlformats.org/officeDocument/2006/relationships/hyperlink" Target="http://en.wikipedia.org/wiki/Japan" TargetMode="External"/><Relationship Id="rId13" Type="http://schemas.openxmlformats.org/officeDocument/2006/relationships/hyperlink" Target="http://en.wikipedia.org/wiki/Living_fossil" TargetMode="External"/><Relationship Id="rId14" Type="http://schemas.openxmlformats.org/officeDocument/2006/relationships/hyperlink" Target="http://en.wikipedia.org/wiki/Eel" TargetMode="External"/><Relationship Id="rId15" Type="http://schemas.openxmlformats.org/officeDocument/2006/relationships/hyperlink" Target="http://en.wikipedia.org/wiki/Dorsal_fin" TargetMode="External"/><Relationship Id="rId16" Type="http://schemas.openxmlformats.org/officeDocument/2006/relationships/hyperlink" Target="http://en.wikipedia.org/wiki/Pelvic_fin" TargetMode="External"/><Relationship Id="rId17" Type="http://schemas.openxmlformats.org/officeDocument/2006/relationships/hyperlink" Target="http://en.wikipedia.org/wiki/Anal_fin" TargetMode="External"/><Relationship Id="rId18" Type="http://schemas.openxmlformats.org/officeDocument/2006/relationships/hyperlink" Target="http://en.wikipedia.org/wiki/Common_name" TargetMode="External"/><Relationship Id="rId19" Type="http://schemas.openxmlformats.org/officeDocument/2006/relationships/hyperlink" Target="http://en.wikipedia.org/wiki/Gill_slit" TargetMode="External"/><Relationship Id="rId1" Type="http://schemas.openxmlformats.org/officeDocument/2006/relationships/slideLayout" Target="../slideLayouts/slideLayout2.xml"/><Relationship Id="rId2" Type="http://schemas.openxmlformats.org/officeDocument/2006/relationships/hyperlink" Target="http://en.wikipedia.org/wiki/Extant_taxon" TargetMode="External"/><Relationship Id="rId3" Type="http://schemas.openxmlformats.org/officeDocument/2006/relationships/hyperlink" Target="http://en.wikipedia.org/wiki/Species" TargetMode="External"/><Relationship Id="rId4" Type="http://schemas.openxmlformats.org/officeDocument/2006/relationships/hyperlink" Target="http://en.wikipedia.org/wiki/Shark" TargetMode="External"/><Relationship Id="rId5" Type="http://schemas.openxmlformats.org/officeDocument/2006/relationships/hyperlink" Target="http://en.wikipedia.org/wiki/Family_(biology)" TargetMode="External"/><Relationship Id="rId6" Type="http://schemas.openxmlformats.org/officeDocument/2006/relationships/hyperlink" Target="http://en.wikipedia.org/wiki/Chlamydoselachus" TargetMode="External"/><Relationship Id="rId7" Type="http://schemas.openxmlformats.org/officeDocument/2006/relationships/hyperlink" Target="http://en.wikipedia.org/wiki/Atlantic_Ocean" TargetMode="External"/><Relationship Id="rId8" Type="http://schemas.openxmlformats.org/officeDocument/2006/relationships/hyperlink" Target="http://en.wikipedia.org/wiki/Pacific_Ocean" TargetMode="External"/></Relationships>
</file>

<file path=ppt/slides/_rels/slide7.xml.rels><?xml version="1.0" encoding="UTF-8" standalone="yes"?>
<Relationships xmlns="http://schemas.openxmlformats.org/package/2006/relationships"><Relationship Id="rId11" Type="http://schemas.openxmlformats.org/officeDocument/2006/relationships/hyperlink" Target="http://en.wikipedia.org/wiki/Baleen_whale" TargetMode="External"/><Relationship Id="rId12" Type="http://schemas.openxmlformats.org/officeDocument/2006/relationships/hyperlink" Target="http://en.wikipedia.org/wiki/Filter_feeder" TargetMode="External"/><Relationship Id="rId13" Type="http://schemas.openxmlformats.org/officeDocument/2006/relationships/hyperlink" Target="http://en.wikipedia.org/wiki/Baleen" TargetMode="External"/><Relationship Id="rId14" Type="http://schemas.openxmlformats.org/officeDocument/2006/relationships/hyperlink" Target="http://en.wiktionary.org/wiki/fluke" TargetMode="External"/><Relationship Id="rId15" Type="http://schemas.openxmlformats.org/officeDocument/2006/relationships/hyperlink" Target="http://en.wikipedia.org/wiki/Blowhole_(anatomy)" TargetMode="External"/><Relationship Id="rId16"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hyperlink" Target="http://en.wikipedia.org/wiki/Old_English" TargetMode="External"/><Relationship Id="rId3" Type="http://schemas.openxmlformats.org/officeDocument/2006/relationships/hyperlink" Target="http://en.wiktionary.org/wiki/hw%C3%A6l%23Old_English" TargetMode="External"/><Relationship Id="rId4" Type="http://schemas.openxmlformats.org/officeDocument/2006/relationships/hyperlink" Target="http://en.wikipedia.org/wiki/Proto-Germanic_language" TargetMode="External"/><Relationship Id="rId5" Type="http://schemas.openxmlformats.org/officeDocument/2006/relationships/hyperlink" Target="http://en.wiktionary.org/wiki/Appendix:Proto-Germanic/hwalaz%23Proto-Germanic" TargetMode="External"/><Relationship Id="rId6" Type="http://schemas.openxmlformats.org/officeDocument/2006/relationships/hyperlink" Target="http://en.wikipedia.org/wiki/Marine_mammal" TargetMode="External"/><Relationship Id="rId7" Type="http://schemas.openxmlformats.org/officeDocument/2006/relationships/hyperlink" Target="http://en.wikipedia.org/wiki/Dolphin" TargetMode="External"/><Relationship Id="rId8" Type="http://schemas.openxmlformats.org/officeDocument/2006/relationships/hyperlink" Target="http://en.wikipedia.org/wiki/Porpoise" TargetMode="External"/><Relationship Id="rId9" Type="http://schemas.openxmlformats.org/officeDocument/2006/relationships/hyperlink" Target="http://en.wikipedia.org/wiki/Toothed_whale" TargetMode="External"/><Relationship Id="rId10" Type="http://schemas.openxmlformats.org/officeDocument/2006/relationships/hyperlink" Target="http://en.wikipedia.org/wiki/Cetacea"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deep sea life</a:t>
            </a:r>
            <a:endParaRPr lang="en-US" dirty="0"/>
          </a:p>
        </p:txBody>
      </p:sp>
      <p:sp>
        <p:nvSpPr>
          <p:cNvPr id="3" name="Subtitle 2"/>
          <p:cNvSpPr>
            <a:spLocks noGrp="1"/>
          </p:cNvSpPr>
          <p:nvPr>
            <p:ph type="subTitle" idx="1"/>
          </p:nvPr>
        </p:nvSpPr>
        <p:spPr/>
        <p:txBody>
          <a:bodyPr>
            <a:normAutofit fontScale="70000" lnSpcReduction="20000"/>
          </a:bodyPr>
          <a:lstStyle/>
          <a:p>
            <a:r>
              <a:rPr lang="en-US" dirty="0" smtClean="0"/>
              <a:t>Tim </a:t>
            </a:r>
          </a:p>
          <a:p>
            <a:r>
              <a:rPr lang="en-US" dirty="0" err="1" smtClean="0"/>
              <a:t>brandon</a:t>
            </a:r>
            <a:endParaRPr lang="en-US" dirty="0" smtClean="0"/>
          </a:p>
          <a:p>
            <a:r>
              <a:rPr lang="en-US" dirty="0" err="1" smtClean="0"/>
              <a:t>colton</a:t>
            </a:r>
            <a:endParaRPr lang="en-US" dirty="0"/>
          </a:p>
        </p:txBody>
      </p:sp>
    </p:spTree>
    <p:extLst>
      <p:ext uri="{BB962C8B-B14F-4D97-AF65-F5344CB8AC3E}">
        <p14:creationId xmlns:p14="http://schemas.microsoft.com/office/powerpoint/2010/main" val="292592967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b="1" dirty="0" smtClean="0"/>
              <a:t>squid </a:t>
            </a:r>
            <a:r>
              <a:rPr lang="en-US" b="1" dirty="0"/>
              <a:t>, sting Rays , shark, Crab </a:t>
            </a:r>
            <a:r>
              <a:rPr lang="en-US" b="1" dirty="0" smtClean="0"/>
              <a:t>,</a:t>
            </a:r>
            <a:r>
              <a:rPr lang="en-US" b="1" dirty="0" smtClean="0"/>
              <a:t>whale</a:t>
            </a:r>
            <a:endParaRPr lang="en-CA" dirty="0"/>
          </a:p>
        </p:txBody>
      </p:sp>
    </p:spTree>
    <p:extLst>
      <p:ext uri="{BB962C8B-B14F-4D97-AF65-F5344CB8AC3E}">
        <p14:creationId xmlns:p14="http://schemas.microsoft.com/office/powerpoint/2010/main" val="312379879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849590" y="2960853"/>
            <a:ext cx="2790700" cy="2736414"/>
          </a:xfrm>
          <a:prstGeom prst="rect">
            <a:avLst/>
          </a:prstGeom>
        </p:spPr>
      </p:pic>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lstStyle/>
          <a:p>
            <a:pPr marL="0" lvl="0" indent="0">
              <a:buNone/>
            </a:pPr>
            <a:r>
              <a:rPr lang="en-US" b="1" dirty="0"/>
              <a:t>Vocabulary </a:t>
            </a:r>
            <a:r>
              <a:rPr lang="en-US" b="1" dirty="0" smtClean="0"/>
              <a:t>  </a:t>
            </a:r>
            <a:r>
              <a:rPr lang="en-US" b="1" dirty="0"/>
              <a:t>squid , sting Rays , shark, Crab </a:t>
            </a:r>
            <a:r>
              <a:rPr lang="en-US" b="1" smtClean="0"/>
              <a:t>,whale</a:t>
            </a:r>
            <a:endParaRPr lang="en-US" dirty="0"/>
          </a:p>
        </p:txBody>
      </p:sp>
      <p:sp>
        <p:nvSpPr>
          <p:cNvPr id="5" name="TextBox 4"/>
          <p:cNvSpPr txBox="1"/>
          <p:nvPr/>
        </p:nvSpPr>
        <p:spPr>
          <a:xfrm>
            <a:off x="7649303" y="2244772"/>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409699532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lstStyle/>
          <a:p>
            <a:r>
              <a:rPr lang="en-US" b="1" dirty="0"/>
              <a:t>SQUID        </a:t>
            </a:r>
            <a:r>
              <a:rPr lang="en-CA" b="1" dirty="0"/>
              <a:t>Squid are cephalopods of the order </a:t>
            </a:r>
            <a:r>
              <a:rPr lang="en-CA" b="1" dirty="0" err="1"/>
              <a:t>Teuthida</a:t>
            </a:r>
            <a:r>
              <a:rPr lang="en-CA" b="1" dirty="0"/>
              <a:t>, which comprises around 304 species.</a:t>
            </a:r>
            <a:r>
              <a:rPr lang="en-CA" b="1" baseline="30000" dirty="0"/>
              <a:t> </a:t>
            </a:r>
            <a:r>
              <a:rPr lang="en-CA" b="1" dirty="0"/>
              <a:t> Like all other cephalopods, squid have a distinct head, bilateral symmetry, a mantle, and arms. Squid, like cuttlefish, have eight arms arranged in pairs and two, usually longer, tentacles. Squid are strong swimmers and certain species can "fly" for short distances out of the water.</a:t>
            </a:r>
            <a:endParaRPr lang="en-CA" dirty="0"/>
          </a:p>
          <a:p>
            <a:endParaRPr lang="en-US" dirty="0"/>
          </a:p>
        </p:txBody>
      </p:sp>
      <p:pic>
        <p:nvPicPr>
          <p:cNvPr id="4" name="Picture 3"/>
          <p:cNvPicPr>
            <a:picLocks noChangeAspect="1"/>
          </p:cNvPicPr>
          <p:nvPr/>
        </p:nvPicPr>
        <p:blipFill>
          <a:blip r:embed="rId2"/>
          <a:stretch>
            <a:fillRect/>
          </a:stretch>
        </p:blipFill>
        <p:spPr>
          <a:xfrm>
            <a:off x="0" y="4394200"/>
            <a:ext cx="3289300" cy="2463800"/>
          </a:xfrm>
          <a:prstGeom prst="rect">
            <a:avLst/>
          </a:prstGeom>
        </p:spPr>
      </p:pic>
    </p:spTree>
    <p:extLst>
      <p:ext uri="{BB962C8B-B14F-4D97-AF65-F5344CB8AC3E}">
        <p14:creationId xmlns:p14="http://schemas.microsoft.com/office/powerpoint/2010/main" val="53350084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lstStyle/>
          <a:p>
            <a:pPr marL="0" indent="0">
              <a:buNone/>
            </a:pPr>
            <a:r>
              <a:rPr lang="en-US" dirty="0" smtClean="0"/>
              <a:t>crab</a:t>
            </a:r>
            <a:endParaRPr lang="en-US" dirty="0"/>
          </a:p>
        </p:txBody>
      </p:sp>
      <p:sp>
        <p:nvSpPr>
          <p:cNvPr id="4" name="Rectangle 3"/>
          <p:cNvSpPr/>
          <p:nvPr/>
        </p:nvSpPr>
        <p:spPr>
          <a:xfrm>
            <a:off x="3048000" y="2551837"/>
            <a:ext cx="6096000" cy="2246769"/>
          </a:xfrm>
          <a:prstGeom prst="rect">
            <a:avLst/>
          </a:prstGeom>
        </p:spPr>
        <p:txBody>
          <a:bodyPr>
            <a:spAutoFit/>
          </a:bodyPr>
          <a:lstStyle/>
          <a:p>
            <a:r>
              <a:rPr 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yeti crab is </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rPr>
              <a:t>a </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2"/>
              </a:rPr>
              <a:t>crustacean</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discovered in 2005 in the </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3"/>
              </a:rPr>
              <a:t>South Pacific Ocean</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This </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4"/>
              </a:rPr>
              <a:t>decapod</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which is approximately 15 cm 5.9 in long, is notable for the quantity of silky blond </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5"/>
              </a:rPr>
              <a:t>setae</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resembling fur covering its </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6"/>
              </a:rPr>
              <a:t>pereiopods</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7"/>
              </a:rPr>
              <a:t>thoracic</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legs, including </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8"/>
              </a:rPr>
              <a:t>claws</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Its discoverers dubbed it the "</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9"/>
              </a:rPr>
              <a:t>yeti</a:t>
            </a:r>
            <a:r>
              <a:rPr 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lobster" or "yeti crab</a:t>
            </a:r>
            <a:r>
              <a:rPr lang="en-US" dirty="0"/>
              <a:t>.</a:t>
            </a:r>
            <a:endParaRPr lang="en-CA" dirty="0"/>
          </a:p>
        </p:txBody>
      </p:sp>
      <p:pic>
        <p:nvPicPr>
          <p:cNvPr id="6" name="Picture 5"/>
          <p:cNvPicPr>
            <a:picLocks noChangeAspect="1"/>
          </p:cNvPicPr>
          <p:nvPr/>
        </p:nvPicPr>
        <p:blipFill>
          <a:blip r:embed="rId10"/>
          <a:stretch>
            <a:fillRect/>
          </a:stretch>
        </p:blipFill>
        <p:spPr>
          <a:xfrm>
            <a:off x="0" y="4932590"/>
            <a:ext cx="2933956" cy="1925409"/>
          </a:xfrm>
          <a:prstGeom prst="rect">
            <a:avLst/>
          </a:prstGeom>
        </p:spPr>
      </p:pic>
    </p:spTree>
    <p:extLst>
      <p:ext uri="{BB962C8B-B14F-4D97-AF65-F5344CB8AC3E}">
        <p14:creationId xmlns:p14="http://schemas.microsoft.com/office/powerpoint/2010/main" val="126635398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normAutofit fontScale="85000" lnSpcReduction="10000"/>
          </a:bodyPr>
          <a:lstStyle/>
          <a:p>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The frilled shark (</a:t>
            </a:r>
            <a:r>
              <a:rPr lang="en-US" i="1" dirty="0" err="1">
                <a:ln w="18415" cmpd="sng">
                  <a:solidFill>
                    <a:srgbClr val="FFFFFF"/>
                  </a:solidFill>
                  <a:prstDash val="solid"/>
                </a:ln>
                <a:solidFill>
                  <a:srgbClr val="FFFFFF"/>
                </a:solidFill>
                <a:effectLst>
                  <a:outerShdw blurRad="63500" dir="3600000" algn="tl" rotWithShape="0">
                    <a:srgbClr val="000000">
                      <a:alpha val="70000"/>
                    </a:srgbClr>
                  </a:outerShdw>
                </a:effectLst>
              </a:rPr>
              <a:t>Chlamydoselachus</a:t>
            </a:r>
            <a:r>
              <a:rPr lang="en-US" i="1"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i="1" dirty="0" err="1">
                <a:ln w="18415" cmpd="sng">
                  <a:solidFill>
                    <a:srgbClr val="FFFFFF"/>
                  </a:solidFill>
                  <a:prstDash val="solid"/>
                </a:ln>
                <a:solidFill>
                  <a:srgbClr val="FFFFFF"/>
                </a:solidFill>
                <a:effectLst>
                  <a:outerShdw blurRad="63500" dir="3600000" algn="tl" rotWithShape="0">
                    <a:srgbClr val="000000">
                      <a:alpha val="70000"/>
                    </a:srgbClr>
                  </a:outerShdw>
                </a:effectLst>
              </a:rPr>
              <a:t>anguineus</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is one of two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2"/>
              </a:rPr>
              <a:t>extant</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3"/>
              </a:rPr>
              <a:t>species</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of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4"/>
              </a:rPr>
              <a:t>shark</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in the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5"/>
              </a:rPr>
              <a:t>family</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u="sng"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6"/>
              </a:rPr>
              <a:t>Chlamydoselachidae,</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with a wide but patchy distribution in the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7"/>
              </a:rPr>
              <a:t>Atlantic</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and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8"/>
              </a:rPr>
              <a:t>Pacific Oceans</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This species is found over the outer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9"/>
              </a:rPr>
              <a:t>continental shelf</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and upper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10"/>
              </a:rPr>
              <a:t>continental slope</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generally near the bottom, though there is evidence of </a:t>
            </a:r>
            <a:r>
              <a:rPr lang="en-US" dirty="0" err="1">
                <a:ln w="18415" cmpd="sng">
                  <a:solidFill>
                    <a:srgbClr val="FFFFFF"/>
                  </a:solidFill>
                  <a:prstDash val="solid"/>
                </a:ln>
                <a:solidFill>
                  <a:srgbClr val="FFFFFF"/>
                </a:solidFill>
                <a:effectLst>
                  <a:outerShdw blurRad="63500" dir="3600000" algn="tl" rotWithShape="0">
                    <a:srgbClr val="000000">
                      <a:alpha val="70000"/>
                    </a:srgbClr>
                  </a:outerShdw>
                </a:effectLst>
              </a:rPr>
              <a:t>shttps</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n-US" dirty="0" err="1">
                <a:ln w="18415" cmpd="sng">
                  <a:solidFill>
                    <a:srgbClr val="FFFFFF"/>
                  </a:solidFill>
                  <a:prstDash val="solid"/>
                </a:ln>
                <a:solidFill>
                  <a:srgbClr val="FFFFFF"/>
                </a:solidFill>
                <a:effectLst>
                  <a:outerShdw blurRad="63500" dir="3600000" algn="tl" rotWithShape="0">
                    <a:srgbClr val="000000">
                      <a:alpha val="70000"/>
                    </a:srgbClr>
                  </a:outerShdw>
                </a:effectLst>
              </a:rPr>
              <a:t>www.google.ca</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n-US" dirty="0" err="1">
                <a:ln w="18415" cmpd="sng">
                  <a:solidFill>
                    <a:srgbClr val="FFFFFF"/>
                  </a:solidFill>
                  <a:prstDash val="solid"/>
                </a:ln>
                <a:solidFill>
                  <a:srgbClr val="FFFFFF"/>
                </a:solidFill>
                <a:effectLst>
                  <a:outerShdw blurRad="63500" dir="3600000" algn="tl" rotWithShape="0">
                    <a:srgbClr val="000000">
                      <a:alpha val="70000"/>
                    </a:srgbClr>
                  </a:outerShdw>
                </a:effectLst>
              </a:rPr>
              <a:t>url?sa</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n-US" dirty="0" err="1">
                <a:ln w="18415" cmpd="sng">
                  <a:solidFill>
                    <a:srgbClr val="FFFFFF"/>
                  </a:solidFill>
                  <a:prstDash val="solid"/>
                </a:ln>
                <a:solidFill>
                  <a:srgbClr val="FFFFFF"/>
                </a:solidFill>
                <a:effectLst>
                  <a:outerShdw blurRad="63500" dir="3600000" algn="tl" rotWithShape="0">
                    <a:srgbClr val="000000">
                      <a:alpha val="70000"/>
                    </a:srgbClr>
                  </a:outerShdw>
                </a:effectLst>
              </a:rPr>
              <a:t>i&amp;rct</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n-US" dirty="0" err="1">
                <a:ln w="18415" cmpd="sng">
                  <a:solidFill>
                    <a:srgbClr val="FFFFFF"/>
                  </a:solidFill>
                  <a:prstDash val="solid"/>
                </a:ln>
                <a:solidFill>
                  <a:srgbClr val="FFFFFF"/>
                </a:solidFill>
                <a:effectLst>
                  <a:outerShdw blurRad="63500" dir="3600000" algn="tl" rotWithShape="0">
                    <a:srgbClr val="000000">
                      <a:alpha val="70000"/>
                    </a:srgbClr>
                  </a:outerShdw>
                </a:effectLst>
              </a:rPr>
              <a:t>j&amp;q</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=&amp;</a:t>
            </a:r>
            <a:r>
              <a:rPr lang="en-US" dirty="0" err="1">
                <a:ln w="18415" cmpd="sng">
                  <a:solidFill>
                    <a:srgbClr val="FFFFFF"/>
                  </a:solidFill>
                  <a:prstDash val="solid"/>
                </a:ln>
                <a:solidFill>
                  <a:srgbClr val="FFFFFF"/>
                </a:solidFill>
                <a:effectLst>
                  <a:outerShdw blurRad="63500" dir="3600000" algn="tl" rotWithShape="0">
                    <a:srgbClr val="000000">
                      <a:alpha val="70000"/>
                    </a:srgbClr>
                  </a:outerShdw>
                </a:effectLst>
              </a:rPr>
              <a:t>esrc</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n-US" dirty="0" err="1">
                <a:ln w="18415" cmpd="sng">
                  <a:solidFill>
                    <a:srgbClr val="FFFFFF"/>
                  </a:solidFill>
                  <a:prstDash val="solid"/>
                </a:ln>
                <a:solidFill>
                  <a:srgbClr val="FFFFFF"/>
                </a:solidFill>
                <a:effectLst>
                  <a:outerShdw blurRad="63500" dir="3600000" algn="tl" rotWithShape="0">
                    <a:srgbClr val="000000">
                      <a:alpha val="70000"/>
                    </a:srgbClr>
                  </a:outerShdw>
                </a:effectLst>
              </a:rPr>
              <a:t>s&amp;source</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n-US" dirty="0" err="1">
                <a:ln w="18415" cmpd="sng">
                  <a:solidFill>
                    <a:srgbClr val="FFFFFF"/>
                  </a:solidFill>
                  <a:prstDash val="solid"/>
                </a:ln>
                <a:solidFill>
                  <a:srgbClr val="FFFFFF"/>
                </a:solidFill>
                <a:effectLst>
                  <a:outerShdw blurRad="63500" dir="3600000" algn="tl" rotWithShape="0">
                    <a:srgbClr val="000000">
                      <a:alpha val="70000"/>
                    </a:srgbClr>
                  </a:outerShdw>
                </a:effectLst>
              </a:rPr>
              <a:t>images&amp;cd</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=&amp;cad=</a:t>
            </a:r>
            <a:r>
              <a:rPr lang="en-US" dirty="0" err="1">
                <a:ln w="18415" cmpd="sng">
                  <a:solidFill>
                    <a:srgbClr val="FFFFFF"/>
                  </a:solidFill>
                  <a:prstDash val="solid"/>
                </a:ln>
                <a:solidFill>
                  <a:srgbClr val="FFFFFF"/>
                </a:solidFill>
                <a:effectLst>
                  <a:outerShdw blurRad="63500" dir="3600000" algn="tl" rotWithShape="0">
                    <a:srgbClr val="000000">
                      <a:alpha val="70000"/>
                    </a:srgbClr>
                  </a:outerShdw>
                </a:effectLst>
              </a:rPr>
              <a:t>rja&amp;uact</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=8&amp;ved=0CAcQjRw&amp;url=http%3A%2F%2Fwww.arkive.org%2Ffrilled-shark%2Fchlamydoselachus-anguineus%2Fimage-G38906.html&amp;ei=C4BoVce7Mov4yAS974PoCA&amp;bvm=bv.94455598,d.cGU&amp;psig=AFQjCNE0bcPdNIKzXvv7wXbWqP-uSNK0Jg&amp;ust=1432998283306050ubstantial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upward movements. It has been caught as deep as 1,570 m 5,150 </a:t>
            </a:r>
            <a:r>
              <a:rPr lang="en-US" dirty="0" err="1">
                <a:ln w="18415" cmpd="sng">
                  <a:solidFill>
                    <a:srgbClr val="FFFFFF"/>
                  </a:solidFill>
                  <a:prstDash val="solid"/>
                </a:ln>
                <a:solidFill>
                  <a:srgbClr val="FFFFFF"/>
                </a:solidFill>
                <a:effectLst>
                  <a:outerShdw blurRad="63500" dir="3600000" algn="tl" rotWithShape="0">
                    <a:srgbClr val="000000">
                      <a:alpha val="70000"/>
                    </a:srgbClr>
                  </a:outerShdw>
                </a:effectLst>
              </a:rPr>
              <a:t>ft</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although it is uncommon below 1,200 m 3,900 </a:t>
            </a:r>
            <a:r>
              <a:rPr lang="en-US" dirty="0" err="1">
                <a:ln w="18415" cmpd="sng">
                  <a:solidFill>
                    <a:srgbClr val="FFFFFF"/>
                  </a:solidFill>
                  <a:prstDash val="solid"/>
                </a:ln>
                <a:solidFill>
                  <a:srgbClr val="FFFFFF"/>
                </a:solidFill>
                <a:effectLst>
                  <a:outerShdw blurRad="63500" dir="3600000" algn="tl" rotWithShape="0">
                    <a:srgbClr val="000000">
                      <a:alpha val="70000"/>
                    </a:srgbClr>
                  </a:outerShdw>
                </a:effectLst>
              </a:rPr>
              <a:t>ft</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In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11"/>
              </a:rPr>
              <a:t>Suruga Bay</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12"/>
              </a:rPr>
              <a:t>Japan</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it is most common at depths of 50200 m 160–660 . Exhibiting several "primitive" features, the frilled shark has often been termed a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13"/>
              </a:rPr>
              <a:t>living fossil</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It reaches a length of 2 m 6.6 </a:t>
            </a:r>
            <a:r>
              <a:rPr lang="en-US" dirty="0" err="1">
                <a:ln w="18415" cmpd="sng">
                  <a:solidFill>
                    <a:srgbClr val="FFFFFF"/>
                  </a:solidFill>
                  <a:prstDash val="solid"/>
                </a:ln>
                <a:solidFill>
                  <a:srgbClr val="FFFFFF"/>
                </a:solidFill>
                <a:effectLst>
                  <a:outerShdw blurRad="63500" dir="3600000" algn="tl" rotWithShape="0">
                    <a:srgbClr val="000000">
                      <a:alpha val="70000"/>
                    </a:srgbClr>
                  </a:outerShdw>
                </a:effectLst>
              </a:rPr>
              <a:t>ft</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and has a dark brown,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14"/>
              </a:rPr>
              <a:t>eel</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-like body with the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15"/>
              </a:rPr>
              <a:t>dorsal</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16"/>
              </a:rPr>
              <a:t>pelvic</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and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17"/>
              </a:rPr>
              <a:t>anal fins</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placed far back. Its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18"/>
              </a:rPr>
              <a:t>common name</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comes from the frilly or fringed appearance of its six pairs of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19"/>
              </a:rPr>
              <a:t>gill slits</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with the first pair meeting across the </a:t>
            </a: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throa</a:t>
            </a:r>
            <a:endParaRPr lang="en-CA"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en-US" dirty="0"/>
          </a:p>
        </p:txBody>
      </p:sp>
      <p:pic>
        <p:nvPicPr>
          <p:cNvPr id="4" name="Picture 3"/>
          <p:cNvPicPr>
            <a:picLocks noChangeAspect="1"/>
          </p:cNvPicPr>
          <p:nvPr/>
        </p:nvPicPr>
        <p:blipFill>
          <a:blip r:embed="rId20"/>
          <a:stretch>
            <a:fillRect/>
          </a:stretch>
        </p:blipFill>
        <p:spPr>
          <a:xfrm>
            <a:off x="8894730" y="0"/>
            <a:ext cx="3297270" cy="1852466"/>
          </a:xfrm>
          <a:prstGeom prst="rect">
            <a:avLst/>
          </a:prstGeom>
        </p:spPr>
      </p:pic>
    </p:spTree>
    <p:extLst>
      <p:ext uri="{BB962C8B-B14F-4D97-AF65-F5344CB8AC3E}">
        <p14:creationId xmlns:p14="http://schemas.microsoft.com/office/powerpoint/2010/main" val="420819914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lstStyle/>
          <a:p>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Whale origin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2"/>
              </a:rPr>
              <a:t>Old English</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i="1"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3"/>
              </a:rPr>
              <a:t>hwæl</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from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4"/>
              </a:rPr>
              <a:t>Proto-Germanic</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i="1"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5"/>
              </a:rPr>
              <a:t>*hwalaz</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is the common name for various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6"/>
              </a:rPr>
              <a:t>marine mammals</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of the order</a:t>
            </a:r>
            <a:r>
              <a:rPr lang="en-US" baseline="30000" dirty="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The term </a:t>
            </a:r>
            <a:r>
              <a:rPr lang="en-US" i="1" dirty="0">
                <a:ln w="18415" cmpd="sng">
                  <a:solidFill>
                    <a:srgbClr val="FFFFFF"/>
                  </a:solidFill>
                  <a:prstDash val="solid"/>
                </a:ln>
                <a:solidFill>
                  <a:srgbClr val="FFFFFF"/>
                </a:solidFill>
                <a:effectLst>
                  <a:outerShdw blurRad="63500" dir="3600000" algn="tl" rotWithShape="0">
                    <a:srgbClr val="000000">
                      <a:alpha val="70000"/>
                    </a:srgbClr>
                  </a:outerShdw>
                </a:effectLst>
              </a:rPr>
              <a:t>whale</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sometimes refers to all cetaceans, but more often it excludes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7"/>
              </a:rPr>
              <a:t>dolphins</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and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8"/>
              </a:rPr>
              <a:t>porpoises</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which are smaller members of the suborder Odontoceti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9"/>
              </a:rPr>
              <a:t>toothed whales</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The other cetacean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10"/>
              </a:rPr>
              <a:t>Cetacea</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n-US" baseline="30000" dirty="0">
                <a:ln w="18415" cmpd="sng">
                  <a:solidFill>
                    <a:srgbClr val="FFFFFF"/>
                  </a:solidFill>
                  <a:prstDash val="solid"/>
                </a:ln>
                <a:solidFill>
                  <a:srgbClr val="FFFFFF"/>
                </a:solidFill>
                <a:effectLst>
                  <a:outerShdw blurRad="63500" dir="3600000" algn="tl" rotWithShape="0">
                    <a:srgbClr val="000000">
                      <a:alpha val="70000"/>
                    </a:srgbClr>
                  </a:outerShdw>
                </a:effectLst>
              </a:rPr>
              <a:t>[1</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suborder, Mysticeti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11"/>
              </a:rPr>
              <a:t>baleen whales</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comprises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12"/>
              </a:rPr>
              <a:t>filter feeders</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who eat small organisms caught by straining seawater through a comblike structure found in the mouth called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13"/>
              </a:rPr>
              <a:t>baleen</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All cetaceans have forelimbs modified as fins, a tail with horizontal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14"/>
              </a:rPr>
              <a:t>flukes</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and nasal openings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hlinkClick r:id="rId15"/>
              </a:rPr>
              <a:t>blowholes</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on top of the head</a:t>
            </a:r>
            <a:endParaRPr lang="en-CA"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en-US" dirty="0"/>
          </a:p>
        </p:txBody>
      </p:sp>
      <p:pic>
        <p:nvPicPr>
          <p:cNvPr id="4" name="Picture 3"/>
          <p:cNvPicPr>
            <a:picLocks noChangeAspect="1"/>
          </p:cNvPicPr>
          <p:nvPr/>
        </p:nvPicPr>
        <p:blipFill>
          <a:blip r:embed="rId16"/>
          <a:stretch>
            <a:fillRect/>
          </a:stretch>
        </p:blipFill>
        <p:spPr>
          <a:xfrm>
            <a:off x="0" y="5224958"/>
            <a:ext cx="2879564" cy="1633041"/>
          </a:xfrm>
          <a:prstGeom prst="rect">
            <a:avLst/>
          </a:prstGeom>
        </p:spPr>
      </p:pic>
    </p:spTree>
    <p:extLst>
      <p:ext uri="{BB962C8B-B14F-4D97-AF65-F5344CB8AC3E}">
        <p14:creationId xmlns:p14="http://schemas.microsoft.com/office/powerpoint/2010/main" val="281757529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Sting ray</a:t>
            </a:r>
            <a:endParaRPr lang="en-US" dirty="0"/>
          </a:p>
        </p:txBody>
      </p:sp>
      <p:sp>
        <p:nvSpPr>
          <p:cNvPr id="3" name="Content Placeholder 2"/>
          <p:cNvSpPr>
            <a:spLocks noGrp="1"/>
          </p:cNvSpPr>
          <p:nvPr>
            <p:ph idx="1"/>
          </p:nvPr>
        </p:nvSpPr>
        <p:spPr/>
        <p:txBody>
          <a:bodyPr/>
          <a:lstStyle/>
          <a:p>
            <a:pPr marL="0" lvl="0" indent="0">
              <a:buNone/>
            </a:pPr>
            <a:r>
              <a:rPr lang="en-US" b="1" dirty="0" smtClean="0"/>
              <a:t>           </a:t>
            </a:r>
            <a:r>
              <a:rPr lang="en-CA" b="1" dirty="0"/>
              <a:t>STING RAYS  are a group of rays, which are cartilaginous fish related to sharks. They are classified in the suborder Myliobatoidei of the order Myliobatiformes and consist of eight families: Hexatrygonidae sixgill stingray, Plesiobatidae deep water stingray.  </a:t>
            </a:r>
            <a:endParaRPr lang="en-CA" dirty="0"/>
          </a:p>
          <a:p>
            <a:endParaRPr lang="en-US" dirty="0"/>
          </a:p>
        </p:txBody>
      </p:sp>
      <p:pic>
        <p:nvPicPr>
          <p:cNvPr id="5" name="Picture 4"/>
          <p:cNvPicPr>
            <a:picLocks noChangeAspect="1"/>
          </p:cNvPicPr>
          <p:nvPr/>
        </p:nvPicPr>
        <p:blipFill>
          <a:blip r:embed="rId2"/>
          <a:stretch>
            <a:fillRect/>
          </a:stretch>
        </p:blipFill>
        <p:spPr>
          <a:xfrm>
            <a:off x="0" y="3987424"/>
            <a:ext cx="4311962" cy="2975184"/>
          </a:xfrm>
          <a:prstGeom prst="rect">
            <a:avLst/>
          </a:prstGeom>
        </p:spPr>
      </p:pic>
    </p:spTree>
    <p:extLst>
      <p:ext uri="{BB962C8B-B14F-4D97-AF65-F5344CB8AC3E}">
        <p14:creationId xmlns:p14="http://schemas.microsoft.com/office/powerpoint/2010/main" val="276385383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for </a:t>
            </a:r>
            <a:r>
              <a:rPr lang="en-US" dirty="0" err="1" smtClean="0"/>
              <a:t>whatching</a:t>
            </a:r>
            <a:endParaRPr lang="en-US" dirty="0"/>
          </a:p>
        </p:txBody>
      </p:sp>
      <p:sp>
        <p:nvSpPr>
          <p:cNvPr id="3" name="Content Placeholder 2"/>
          <p:cNvSpPr>
            <a:spLocks noGrp="1"/>
          </p:cNvSpPr>
          <p:nvPr>
            <p:ph idx="1"/>
          </p:nvPr>
        </p:nvSpPr>
        <p:spPr/>
        <p:txBody>
          <a:bodyPr/>
          <a:lstStyle/>
          <a:p>
            <a:r>
              <a:rPr lang="en-US" dirty="0" smtClean="0"/>
              <a:t>Tim </a:t>
            </a:r>
            <a:r>
              <a:rPr lang="en-US" dirty="0" err="1" smtClean="0"/>
              <a:t>brandon</a:t>
            </a:r>
            <a:r>
              <a:rPr lang="en-US" dirty="0" smtClean="0"/>
              <a:t> and </a:t>
            </a:r>
            <a:r>
              <a:rPr lang="en-US" dirty="0" err="1" smtClean="0"/>
              <a:t>colton</a:t>
            </a:r>
            <a:endParaRPr lang="en-US" dirty="0"/>
          </a:p>
        </p:txBody>
      </p:sp>
    </p:spTree>
    <p:extLst>
      <p:ext uri="{BB962C8B-B14F-4D97-AF65-F5344CB8AC3E}">
        <p14:creationId xmlns:p14="http://schemas.microsoft.com/office/powerpoint/2010/main" val="252541217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52</TotalTime>
  <Words>444</Words>
  <Application>Microsoft Macintosh PowerPoint</Application>
  <PresentationFormat>Custom</PresentationFormat>
  <Paragraphs>21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Ion</vt:lpstr>
      <vt:lpstr> deep sea life</vt:lpstr>
      <vt:lpstr>Overview</vt:lpstr>
      <vt:lpstr>Vocabulary</vt:lpstr>
      <vt:lpstr>Vocabulary</vt:lpstr>
      <vt:lpstr>Vocabulary</vt:lpstr>
      <vt:lpstr>Vocabulary</vt:lpstr>
      <vt:lpstr>Vocabulary</vt:lpstr>
      <vt:lpstr>Sting ray</vt:lpstr>
      <vt:lpstr>Thanks for whatching</vt:lpstr>
    </vt:vector>
  </TitlesOfParts>
  <Company>Anglophone South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(Topic)</dc:title>
  <dc:creator>Terry, Sean J. (ASD-E)</dc:creator>
  <cp:lastModifiedBy>ASD-E</cp:lastModifiedBy>
  <cp:revision>8</cp:revision>
  <dcterms:created xsi:type="dcterms:W3CDTF">2015-05-20T00:21:47Z</dcterms:created>
  <dcterms:modified xsi:type="dcterms:W3CDTF">2015-05-29T15:08:28Z</dcterms:modified>
</cp:coreProperties>
</file>